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71" r:id="rId3"/>
    <p:sldId id="272" r:id="rId4"/>
    <p:sldId id="273" r:id="rId5"/>
    <p:sldId id="270" r:id="rId6"/>
    <p:sldId id="266" r:id="rId7"/>
    <p:sldId id="268" r:id="rId8"/>
    <p:sldId id="269" r:id="rId9"/>
    <p:sldId id="256" r:id="rId10"/>
    <p:sldId id="257" r:id="rId11"/>
    <p:sldId id="258" r:id="rId12"/>
    <p:sldId id="262" r:id="rId13"/>
    <p:sldId id="263" r:id="rId14"/>
    <p:sldId id="264" r:id="rId15"/>
    <p:sldId id="259" r:id="rId16"/>
    <p:sldId id="260" r:id="rId17"/>
    <p:sldId id="261" r:id="rId1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C913-270A-4CFB-A2C4-E17B29F7C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F30BC-982D-498C-BC87-48FB0DE2B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15882-BBD5-4DF8-B095-D30177560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183FB-90DD-4693-9CAC-8422AB7A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9DF7C-1B17-4766-94C6-0622397F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8076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B47B-6583-44FE-8B28-CCA6446E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10FA5-FBA7-4548-ACDA-284BF1FC1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AC51-C17A-4B7F-B7D0-CCDC321F8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1C205-DA76-4159-949E-6544D93C3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C436C-A1C7-4977-8627-D4DB2841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834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4ACE6-468B-4B2C-967B-22E7D5A63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DE074-680B-442C-96BA-5F853586C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94461-9C12-4234-B270-BA2B35EEC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FC4BB-B03C-4040-B1C7-4348B32E2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4E1C6-6191-4916-A451-2F1722FF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3950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75838-D8E0-44D4-A32B-239ECC29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98CC8-419B-491E-BD8B-D747B894A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9A2BA-DB5D-420F-AD14-4DC16F35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80C3-1A19-4000-AFE1-1AAB547AF77D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73157-98DD-4C91-9584-CE409DFE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203D1-32C8-46D0-A065-F2D390B7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91CBA-F612-4F00-A716-BA0764276B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190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82E-B41C-4997-A5C4-A5E12732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A3CD-2A50-4E95-A2D6-135D89B3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E6EC7-5AA7-402F-B6DF-AA3D3BDA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A3532-F8BC-4367-AD8E-F97A804B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44BE2-263A-4F52-9783-D6DA1431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6646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EFB0-D0B4-4978-BAB6-75CFB3DBE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F06A7-4973-426A-8198-9C413C89C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0FB64-493C-4BE4-A26D-CECB4DA1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41BF1-4EA5-4A0E-9504-99D8EE2FD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FA8AA-E529-40CF-97F7-7E6F9254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642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95D7-51D3-487A-9992-DF1D7D44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5CD46-5339-4D46-83B1-F187B9ADC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B2B4E-F180-4550-8FD4-13ECCDCA0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ED667-981D-42D7-AAC5-2DAE8E874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2E981-D0B0-4DA8-88EA-E8FB8B07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25A97-D315-4346-946A-1FB94D8D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13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10EE-14F7-489E-A3FF-98A6F5404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22974-713B-43E8-B490-9193030D1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C0AE8-B1B6-49EA-B48C-A1ED7DC11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059F14-0919-4234-9D8E-85B50A168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E3F76-1E9C-4E9B-B095-13E7D88E7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EA7CE5-A23C-43E0-AFBA-34EF9C42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0A1C4-1B33-4738-8921-534CCBEC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4BABE-7DB7-4CF6-BC4F-780DBC5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494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BD0E-C904-4083-9BDD-908607C8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FFEE1-6D39-42B4-BC5E-E3D1FCBC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A6102-A9B3-49E3-B0D2-B97790E7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8C09E-9716-414C-8F85-B520DCE0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1115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04434B-C403-49E6-97B1-0FB7AF5A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8645A-EBC4-420D-80AC-46E4CF9D3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63E2E-D3B8-48AC-887F-28D7067E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9144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7730-C614-4DBE-8781-3F1BB917A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CDF4-D09C-4AE1-A84B-8EECB7595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AA41D-BC66-49D5-80C1-B59456F4C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7ACBC-4C0C-4610-93F9-ECC6903F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1310A-66D3-44F5-BED6-14CA5B60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35258-2255-4893-B626-11287888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065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924A-1E9A-4B85-AEFC-75C3ECF9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642940-6C2A-409F-A6B9-92F7F4463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B2121-3401-42FE-ACBE-D83E3E20C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FE870-E8B1-4E7B-AC04-F71A655B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EC773-A3AA-4485-8FF2-F6A12C3B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7B832-DB8C-46DE-A831-2755AB78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603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62CE20-FEED-42B7-B1C9-B6D57503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0E20A-0112-490A-BEA3-857123A82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6E356-8DA9-4E07-B267-6D2F8B062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47A8B-D14C-4678-A835-A9AAA79729B6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8E85-0C5D-4474-BAA0-B99D98989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788DF-0257-425C-A357-BFAE467DE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DF617-E1AF-4C04-AF20-959872B60C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220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27C4A7-D622-46DF-85A8-9B4299781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B8B9C-F556-4CCE-B190-3543C31B6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1688-B7EE-4EFD-BD45-AA84BDC42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280C3-1A19-4000-AFE1-1AAB547AF77D}" type="datetimeFigureOut">
              <a:rPr lang="nb-NO" smtClean="0"/>
              <a:t>15.03.2022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86681-1564-4B4C-A3F9-4207305D7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19535-0F19-45AF-85D6-1C61CAC4F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91CBA-F612-4F00-A716-BA0764276B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3125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8.emf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93C13-BB40-4513-B8CF-6D01C989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Cumulative influence paper</a:t>
            </a:r>
            <a:endParaRPr lang="nb-NO" sz="3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1A7D-7A0D-4389-A81D-FA885CD8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sz="1700" dirty="0"/>
              <a:t>Empirical case: reindeer space use</a:t>
            </a:r>
          </a:p>
          <a:p>
            <a:pPr marL="457200" lvl="1" indent="0">
              <a:buNone/>
            </a:pPr>
            <a:endParaRPr lang="en-US" sz="1700" dirty="0"/>
          </a:p>
          <a:p>
            <a:pPr marL="457200" lvl="1" indent="0">
              <a:buNone/>
            </a:pPr>
            <a:endParaRPr lang="nb-NO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DE700-738D-49AE-A442-88896BD7C0F2}"/>
              </a:ext>
            </a:extLst>
          </p:cNvPr>
          <p:cNvSpPr txBox="1"/>
          <p:nvPr/>
        </p:nvSpPr>
        <p:spPr>
          <a:xfrm>
            <a:off x="869651" y="3228885"/>
            <a:ext cx="964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Workflow for fitting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EA196-FD7C-4B7A-B5DE-9F913E9AB71E}"/>
              </a:ext>
            </a:extLst>
          </p:cNvPr>
          <p:cNvSpPr txBox="1"/>
          <p:nvPr/>
        </p:nvSpPr>
        <p:spPr>
          <a:xfrm>
            <a:off x="554416" y="4084118"/>
            <a:ext cx="205375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Infrastructure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Private cabins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Public cabins</a:t>
            </a:r>
          </a:p>
          <a:p>
            <a:pPr marL="285750" indent="-285750">
              <a:buFontTx/>
              <a:buChar char="-"/>
            </a:pPr>
            <a:r>
              <a:rPr lang="nb-NO" dirty="0"/>
              <a:t>Roads </a:t>
            </a:r>
            <a:r>
              <a:rPr lang="nb-NO" dirty="0" err="1"/>
              <a:t>high</a:t>
            </a:r>
            <a:endParaRPr lang="nb-NO" dirty="0"/>
          </a:p>
          <a:p>
            <a:pPr marL="285750" indent="-285750">
              <a:buFontTx/>
              <a:buChar char="-"/>
            </a:pPr>
            <a:r>
              <a:rPr lang="nb-NO" dirty="0"/>
              <a:t>Roads </a:t>
            </a:r>
            <a:r>
              <a:rPr lang="nb-NO" dirty="0" err="1"/>
              <a:t>low</a:t>
            </a:r>
            <a:endParaRPr lang="nb-NO" dirty="0"/>
          </a:p>
          <a:p>
            <a:pPr marL="285750" indent="-285750">
              <a:buFontTx/>
              <a:buChar char="-"/>
            </a:pPr>
            <a:r>
              <a:rPr lang="nb-NO" dirty="0" err="1"/>
              <a:t>Trails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952BC-0630-4B25-8380-7FC7385B142F}"/>
              </a:ext>
            </a:extLst>
          </p:cNvPr>
          <p:cNvSpPr txBox="1"/>
          <p:nvPr/>
        </p:nvSpPr>
        <p:spPr>
          <a:xfrm>
            <a:off x="4447713" y="3000652"/>
            <a:ext cx="6134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model: infrastructure + </a:t>
            </a:r>
            <a:r>
              <a:rPr lang="en-US" dirty="0" err="1"/>
              <a:t>land_use</a:t>
            </a:r>
            <a:r>
              <a:rPr lang="en-US" dirty="0"/>
              <a:t> + </a:t>
            </a:r>
          </a:p>
          <a:p>
            <a:r>
              <a:rPr lang="en-US" dirty="0"/>
              <a:t>    (PCA1 + PCA1</a:t>
            </a:r>
            <a:r>
              <a:rPr lang="en-US" baseline="30000" dirty="0"/>
              <a:t>2</a:t>
            </a:r>
            <a:r>
              <a:rPr lang="en-US" dirty="0"/>
              <a:t>) + (PCA2 + PCA2</a:t>
            </a:r>
            <a:r>
              <a:rPr lang="en-US" baseline="30000" dirty="0"/>
              <a:t>2</a:t>
            </a:r>
            <a:r>
              <a:rPr lang="en-US" dirty="0"/>
              <a:t>) + PCA3 + PCA4</a:t>
            </a:r>
          </a:p>
          <a:p>
            <a:r>
              <a:rPr lang="en-US" dirty="0"/>
              <a:t>(all scaled)</a:t>
            </a:r>
            <a:endParaRPr lang="nb-NO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1748F4-8919-4F18-B42A-2FDAB5AE60C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608171" y="5099781"/>
            <a:ext cx="383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8A41E4-38BF-4EAC-A529-FD5705473BAD}"/>
              </a:ext>
            </a:extLst>
          </p:cNvPr>
          <p:cNvSpPr txBox="1"/>
          <p:nvPr/>
        </p:nvSpPr>
        <p:spPr>
          <a:xfrm>
            <a:off x="2991775" y="4499615"/>
            <a:ext cx="16334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Selection of the </a:t>
            </a:r>
            <a:r>
              <a:rPr lang="en-US" dirty="0" err="1"/>
              <a:t>ZoI</a:t>
            </a:r>
            <a:r>
              <a:rPr lang="nb-NO" dirty="0"/>
              <a:t>: </a:t>
            </a:r>
            <a:r>
              <a:rPr lang="nb-NO" dirty="0" err="1"/>
              <a:t>univariate</a:t>
            </a:r>
            <a:r>
              <a:rPr lang="nb-NO" dirty="0"/>
              <a:t> </a:t>
            </a:r>
            <a:r>
              <a:rPr lang="nb-NO" dirty="0" err="1"/>
              <a:t>models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595E51-E70E-4397-883B-00D5E3D12B4D}"/>
              </a:ext>
            </a:extLst>
          </p:cNvPr>
          <p:cNvCxnSpPr>
            <a:cxnSpLocks/>
          </p:cNvCxnSpPr>
          <p:nvPr/>
        </p:nvCxnSpPr>
        <p:spPr>
          <a:xfrm>
            <a:off x="4625266" y="5070358"/>
            <a:ext cx="383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EFA774-B590-4C85-A91E-B6D7753263B7}"/>
              </a:ext>
            </a:extLst>
          </p:cNvPr>
          <p:cNvSpPr txBox="1"/>
          <p:nvPr/>
        </p:nvSpPr>
        <p:spPr>
          <a:xfrm>
            <a:off x="5008870" y="4632125"/>
            <a:ext cx="14629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best 15 </a:t>
            </a:r>
            <a:r>
              <a:rPr lang="en-US" dirty="0" err="1"/>
              <a:t>ZoI</a:t>
            </a:r>
            <a:r>
              <a:rPr lang="en-US" dirty="0"/>
              <a:t> for each variable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06F3CA-EFA4-415C-9D61-85B097BC69DE}"/>
              </a:ext>
            </a:extLst>
          </p:cNvPr>
          <p:cNvCxnSpPr>
            <a:cxnSpLocks/>
          </p:cNvCxnSpPr>
          <p:nvPr/>
        </p:nvCxnSpPr>
        <p:spPr>
          <a:xfrm>
            <a:off x="6471821" y="5099781"/>
            <a:ext cx="383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428F58-0733-45B0-A9FA-CD871399AD25}"/>
              </a:ext>
            </a:extLst>
          </p:cNvPr>
          <p:cNvSpPr txBox="1"/>
          <p:nvPr/>
        </p:nvSpPr>
        <p:spPr>
          <a:xfrm>
            <a:off x="6855425" y="4355126"/>
            <a:ext cx="146295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Multivariate models:</a:t>
            </a:r>
          </a:p>
          <a:p>
            <a:r>
              <a:rPr lang="en-US" dirty="0"/>
              <a:t>Excluding correlated variables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870E6-12B2-4A0B-BD72-5F462B3D5199}"/>
              </a:ext>
            </a:extLst>
          </p:cNvPr>
          <p:cNvCxnSpPr>
            <a:cxnSpLocks/>
          </p:cNvCxnSpPr>
          <p:nvPr/>
        </p:nvCxnSpPr>
        <p:spPr>
          <a:xfrm>
            <a:off x="8318376" y="5076349"/>
            <a:ext cx="383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293845-43FC-4D66-8067-D201EC0BDFDD}"/>
              </a:ext>
            </a:extLst>
          </p:cNvPr>
          <p:cNvSpPr txBox="1"/>
          <p:nvPr/>
        </p:nvSpPr>
        <p:spPr>
          <a:xfrm>
            <a:off x="8701980" y="4239762"/>
            <a:ext cx="201709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comparison and inference based on the most parsimonious model</a:t>
            </a:r>
          </a:p>
        </p:txBody>
      </p:sp>
    </p:spTree>
    <p:extLst>
      <p:ext uri="{BB962C8B-B14F-4D97-AF65-F5344CB8AC3E}">
        <p14:creationId xmlns:p14="http://schemas.microsoft.com/office/powerpoint/2010/main" val="70576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33C23DB-14A1-41C3-8A12-D50F78D84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852" y="4165393"/>
            <a:ext cx="3025182" cy="3025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0EB4DB-FF23-4227-8436-14DE8B29CC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7"/>
          <a:stretch/>
        </p:blipFill>
        <p:spPr>
          <a:xfrm>
            <a:off x="3507650" y="1902496"/>
            <a:ext cx="3030384" cy="2666508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86581A1-0CB3-4113-AEC6-835C54237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7" y="4165393"/>
            <a:ext cx="3030384" cy="3030384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203CC2E4-F442-4571-84B6-0EBD615C17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0"/>
          <a:stretch/>
        </p:blipFill>
        <p:spPr>
          <a:xfrm>
            <a:off x="421457" y="1900258"/>
            <a:ext cx="3035586" cy="2627609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ED1617-5C3C-4CDB-AEC7-F5000133D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27" y="817332"/>
            <a:ext cx="3030384" cy="3030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A78D2-2F54-4224-9943-2ED8FD2B67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507650" y="-295084"/>
            <a:ext cx="3030384" cy="265130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53FA8C2-0C9E-46C1-973D-4E7D9374D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0"/>
          <a:stretch/>
        </p:blipFill>
        <p:spPr>
          <a:xfrm>
            <a:off x="421457" y="-295085"/>
            <a:ext cx="3035586" cy="262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15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6536083-FE31-4337-83EC-E7F726103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777" y="3429000"/>
            <a:ext cx="3062953" cy="3062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EEB7D6-59E3-4146-B0B7-87850D7E8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016" y="4154837"/>
            <a:ext cx="3062953" cy="3062953"/>
          </a:xfrm>
          <a:prstGeom prst="rect">
            <a:avLst/>
          </a:prstGeom>
        </p:spPr>
      </p:pic>
      <p:pic>
        <p:nvPicPr>
          <p:cNvPr id="9" name="Picture 8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14A0F005-73F2-4971-8116-DB0A6A2C9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6" y="4154838"/>
            <a:ext cx="3062953" cy="30629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3C23DB-14A1-41C3-8A12-D50F78D840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535018" y="1913808"/>
            <a:ext cx="3062954" cy="2679797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86581A1-0CB3-4113-AEC6-835C54237F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9"/>
          <a:stretch/>
        </p:blipFill>
        <p:spPr>
          <a:xfrm>
            <a:off x="421457" y="1913808"/>
            <a:ext cx="3062954" cy="2651300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ED1617-5C3C-4CDB-AEC7-F5000133D3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/>
        </p:blipFill>
        <p:spPr>
          <a:xfrm>
            <a:off x="7295717" y="1124453"/>
            <a:ext cx="3030384" cy="2679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A78D2-2F54-4224-9943-2ED8FD2B67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535018" y="-295085"/>
            <a:ext cx="3062955" cy="267979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53FA8C2-0C9E-46C1-973D-4E7D9374D3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0"/>
          <a:stretch/>
        </p:blipFill>
        <p:spPr>
          <a:xfrm>
            <a:off x="421456" y="-295085"/>
            <a:ext cx="3062955" cy="2651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B33D34-F768-4DA5-A054-D116C6983F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1730" y="25044"/>
            <a:ext cx="1803065" cy="8874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0BB88A-E426-4BD0-A39D-7A9DA43DD059}"/>
              </a:ext>
            </a:extLst>
          </p:cNvPr>
          <p:cNvSpPr txBox="1"/>
          <p:nvPr/>
        </p:nvSpPr>
        <p:spPr>
          <a:xfrm>
            <a:off x="6906827" y="284084"/>
            <a:ext cx="34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 = -1 * coefficient * variable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064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EEB7D6-59E3-4146-B0B7-87850D7E8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016" y="4154837"/>
            <a:ext cx="3062953" cy="3062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0F005-73F2-4971-8116-DB0A6A2C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456" y="4154838"/>
            <a:ext cx="3062953" cy="30629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3C23DB-14A1-41C3-8A12-D50F78D84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535018" y="1913808"/>
            <a:ext cx="3062954" cy="2679797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86581A1-0CB3-4113-AEC6-835C54237F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9"/>
          <a:stretch/>
        </p:blipFill>
        <p:spPr>
          <a:xfrm>
            <a:off x="421457" y="1913808"/>
            <a:ext cx="3062954" cy="265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A78D2-2F54-4224-9943-2ED8FD2B67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535018" y="-295085"/>
            <a:ext cx="3062955" cy="267979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53FA8C2-0C9E-46C1-973D-4E7D9374D3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0"/>
          <a:stretch/>
        </p:blipFill>
        <p:spPr>
          <a:xfrm>
            <a:off x="421456" y="-295085"/>
            <a:ext cx="3062955" cy="2651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99547D-2653-49B4-9807-2F9DFE134C47}"/>
              </a:ext>
            </a:extLst>
          </p:cNvPr>
          <p:cNvSpPr txBox="1"/>
          <p:nvPr/>
        </p:nvSpPr>
        <p:spPr>
          <a:xfrm>
            <a:off x="6906827" y="284084"/>
            <a:ext cx="34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 = -1 * coefficient * variable</a:t>
            </a:r>
            <a:endParaRPr lang="nb-NO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24D130-2B76-4073-B45E-C6D68CB29D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1730" y="25044"/>
            <a:ext cx="1803065" cy="8874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44A0CE-C08E-4C83-9752-349A59576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777" y="3429000"/>
            <a:ext cx="3062953" cy="3062953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A76A79C-22C0-4C1A-8D57-EDBB8F88B6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/>
        </p:blipFill>
        <p:spPr>
          <a:xfrm>
            <a:off x="7295717" y="1124453"/>
            <a:ext cx="3030384" cy="2679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83F481-C1D0-48DC-B04D-B57112A0AFC6}"/>
              </a:ext>
            </a:extLst>
          </p:cNvPr>
          <p:cNvSpPr txBox="1"/>
          <p:nvPr/>
        </p:nvSpPr>
        <p:spPr>
          <a:xfrm>
            <a:off x="6783687" y="758053"/>
            <a:ext cx="405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(Scaled to [0-1] with the same maximum)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6414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EEB7D6-59E3-4146-B0B7-87850D7E8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016" y="4154837"/>
            <a:ext cx="3062953" cy="3062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0F005-73F2-4971-8116-DB0A6A2C9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456" y="4154838"/>
            <a:ext cx="3062953" cy="30629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3C23DB-14A1-41C3-8A12-D50F78D84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535018" y="1913808"/>
            <a:ext cx="3062954" cy="2679797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86581A1-0CB3-4113-AEC6-835C54237F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9"/>
          <a:stretch/>
        </p:blipFill>
        <p:spPr>
          <a:xfrm>
            <a:off x="421457" y="1913808"/>
            <a:ext cx="3062954" cy="265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A78D2-2F54-4224-9943-2ED8FD2B67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535018" y="-295085"/>
            <a:ext cx="3062955" cy="267979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53FA8C2-0C9E-46C1-973D-4E7D9374D3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0"/>
          <a:stretch/>
        </p:blipFill>
        <p:spPr>
          <a:xfrm>
            <a:off x="421456" y="-295085"/>
            <a:ext cx="3062955" cy="2651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44A0CE-C08E-4C83-9752-349A59576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777" y="3429000"/>
            <a:ext cx="3062953" cy="3062953"/>
          </a:xfrm>
          <a:prstGeom prst="rect">
            <a:avLst/>
          </a:prstGeom>
        </p:spPr>
      </p:pic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A76A79C-22C0-4C1A-8D57-EDBB8F88B6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/>
        </p:blipFill>
        <p:spPr>
          <a:xfrm>
            <a:off x="7295717" y="1124453"/>
            <a:ext cx="3030384" cy="26797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0C2EF9-BD6B-480B-AEF5-4AC289770F51}"/>
              </a:ext>
            </a:extLst>
          </p:cNvPr>
          <p:cNvSpPr txBox="1"/>
          <p:nvPr/>
        </p:nvSpPr>
        <p:spPr>
          <a:xfrm>
            <a:off x="6906827" y="284084"/>
            <a:ext cx="462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 = 1 – rescale(exp(coefficient * variable))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06769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B96BF50-0332-49E4-9441-6DDAE252A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7944" y="3222683"/>
            <a:ext cx="2274466" cy="2274466"/>
          </a:xfrm>
          <a:prstGeom prst="rect">
            <a:avLst/>
          </a:prstGeom>
        </p:spPr>
      </p:pic>
      <p:pic>
        <p:nvPicPr>
          <p:cNvPr id="9" name="Picture 8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285580BE-71BF-4907-BACE-507FB428D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55" y="3222683"/>
            <a:ext cx="2274466" cy="22744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3C23DB-14A1-41C3-8A12-D50F78D84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5747944" y="1513100"/>
            <a:ext cx="2274466" cy="1989944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86581A1-0CB3-4113-AEC6-835C54237F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231755" y="1513100"/>
            <a:ext cx="2274466" cy="1989944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ED1617-5C3C-4CDB-AEC7-F5000133D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71" y="576475"/>
            <a:ext cx="2274466" cy="2274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A78D2-2F54-4224-9943-2ED8FD2B67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5747944" y="-192321"/>
            <a:ext cx="2274467" cy="198994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53FA8C2-0C9E-46C1-973D-4E7D9374D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231754" y="-192321"/>
            <a:ext cx="2274467" cy="1989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0EC8E1-459E-44FA-B24C-85264B7858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471" y="2662848"/>
            <a:ext cx="2274466" cy="22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6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079B65B-35C5-41AD-BED3-58AFC70A9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3006" y="3222683"/>
            <a:ext cx="2274467" cy="2274467"/>
          </a:xfrm>
          <a:prstGeom prst="rect">
            <a:avLst/>
          </a:prstGeom>
        </p:spPr>
      </p:pic>
      <p:pic>
        <p:nvPicPr>
          <p:cNvPr id="15" name="Picture 14" descr="A green frog with yellow eyes&#10;&#10;Description automatically generated with low confidence">
            <a:extLst>
              <a:ext uri="{FF2B5EF4-FFF2-40B4-BE49-F238E27FC236}">
                <a16:creationId xmlns:a16="http://schemas.microsoft.com/office/drawing/2014/main" id="{A2B28B19-8A60-43E5-9753-5B9F3FA3A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753" y="3222683"/>
            <a:ext cx="2274467" cy="22744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3C23DB-14A1-41C3-8A12-D50F78D84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5747944" y="1513100"/>
            <a:ext cx="2274466" cy="1989944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86581A1-0CB3-4113-AEC6-835C54237F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231755" y="1513100"/>
            <a:ext cx="2274466" cy="1989944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ED1617-5C3C-4CDB-AEC7-F5000133D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71" y="576475"/>
            <a:ext cx="2274466" cy="2274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A78D2-2F54-4224-9943-2ED8FD2B67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5747944" y="-192321"/>
            <a:ext cx="2274467" cy="198994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53FA8C2-0C9E-46C1-973D-4E7D9374D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231754" y="-192321"/>
            <a:ext cx="2274467" cy="1989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0EC8E1-459E-44FA-B24C-85264B7858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471" y="2662848"/>
            <a:ext cx="2274466" cy="22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81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57FD62-2D26-4AB0-92AB-2DC8CC104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7943" y="3222682"/>
            <a:ext cx="2274468" cy="2274468"/>
          </a:xfrm>
          <a:prstGeom prst="rect">
            <a:avLst/>
          </a:prstGeom>
        </p:spPr>
      </p:pic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C6C3B934-03D5-4A54-A72D-72D4C7D87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92" y="3222682"/>
            <a:ext cx="2274468" cy="22744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3C23DB-14A1-41C3-8A12-D50F78D840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5747944" y="1513100"/>
            <a:ext cx="2274466" cy="1989944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F86581A1-0CB3-4113-AEC6-835C54237F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231755" y="1513100"/>
            <a:ext cx="2274466" cy="1989944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ED1617-5C3C-4CDB-AEC7-F5000133D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471" y="576475"/>
            <a:ext cx="2274466" cy="2274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A78D2-2F54-4224-9943-2ED8FD2B67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5747944" y="-192321"/>
            <a:ext cx="2274467" cy="198994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53FA8C2-0C9E-46C1-973D-4E7D9374D3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9"/>
          <a:stretch/>
        </p:blipFill>
        <p:spPr>
          <a:xfrm>
            <a:off x="3231754" y="-192321"/>
            <a:ext cx="2274467" cy="1989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0EC8E1-459E-44FA-B24C-85264B7858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8471" y="2662848"/>
            <a:ext cx="2274466" cy="22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5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93C13-BB40-4513-B8CF-6D01C989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Cumulative influence paper</a:t>
            </a:r>
            <a:endParaRPr lang="nb-NO" sz="3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1A7D-7A0D-4389-A81D-FA885CD8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sz="1700" dirty="0"/>
              <a:t>Empirical case: reindeer space use</a:t>
            </a:r>
          </a:p>
          <a:p>
            <a:pPr marL="457200" lvl="1" indent="0">
              <a:buNone/>
            </a:pPr>
            <a:endParaRPr lang="en-US" sz="1700" dirty="0"/>
          </a:p>
          <a:p>
            <a:pPr marL="457200" lvl="1" indent="0">
              <a:buNone/>
            </a:pPr>
            <a:endParaRPr lang="nb-NO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DE700-738D-49AE-A442-88896BD7C0F2}"/>
              </a:ext>
            </a:extLst>
          </p:cNvPr>
          <p:cNvSpPr txBox="1"/>
          <p:nvPr/>
        </p:nvSpPr>
        <p:spPr>
          <a:xfrm>
            <a:off x="869651" y="3228885"/>
            <a:ext cx="964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Workflow for fitting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EA196-FD7C-4B7A-B5DE-9F913E9AB71E}"/>
              </a:ext>
            </a:extLst>
          </p:cNvPr>
          <p:cNvSpPr txBox="1"/>
          <p:nvPr/>
        </p:nvSpPr>
        <p:spPr>
          <a:xfrm>
            <a:off x="554416" y="4084118"/>
            <a:ext cx="205375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Infrastructure variables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Private cabins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Public cabins</a:t>
            </a:r>
          </a:p>
          <a:p>
            <a:pPr marL="285750" indent="-285750">
              <a:buFontTx/>
              <a:buChar char="-"/>
            </a:pPr>
            <a:r>
              <a:rPr lang="nb-NO" dirty="0"/>
              <a:t>Roads </a:t>
            </a:r>
            <a:r>
              <a:rPr lang="nb-NO" dirty="0" err="1"/>
              <a:t>high</a:t>
            </a:r>
            <a:endParaRPr lang="nb-NO" dirty="0"/>
          </a:p>
          <a:p>
            <a:pPr marL="285750" indent="-285750">
              <a:buFontTx/>
              <a:buChar char="-"/>
            </a:pPr>
            <a:r>
              <a:rPr lang="nb-NO" dirty="0"/>
              <a:t>Roads </a:t>
            </a:r>
            <a:r>
              <a:rPr lang="nb-NO" dirty="0" err="1"/>
              <a:t>low</a:t>
            </a:r>
            <a:endParaRPr lang="nb-NO" dirty="0"/>
          </a:p>
          <a:p>
            <a:pPr marL="285750" indent="-285750">
              <a:buFontTx/>
              <a:buChar char="-"/>
            </a:pPr>
            <a:r>
              <a:rPr lang="nb-NO" dirty="0" err="1"/>
              <a:t>Trails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952BC-0630-4B25-8380-7FC7385B142F}"/>
              </a:ext>
            </a:extLst>
          </p:cNvPr>
          <p:cNvSpPr txBox="1"/>
          <p:nvPr/>
        </p:nvSpPr>
        <p:spPr>
          <a:xfrm>
            <a:off x="4447713" y="3000652"/>
            <a:ext cx="6134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model: infrastructure + </a:t>
            </a:r>
            <a:r>
              <a:rPr lang="en-US" dirty="0" err="1"/>
              <a:t>land_use</a:t>
            </a:r>
            <a:r>
              <a:rPr lang="en-US" dirty="0"/>
              <a:t> + </a:t>
            </a:r>
          </a:p>
          <a:p>
            <a:r>
              <a:rPr lang="en-US" dirty="0"/>
              <a:t>    (PCA1 + PCA1</a:t>
            </a:r>
            <a:r>
              <a:rPr lang="en-US" baseline="30000" dirty="0"/>
              <a:t>2</a:t>
            </a:r>
            <a:r>
              <a:rPr lang="en-US" dirty="0"/>
              <a:t>) + (PCA2 + PCA2</a:t>
            </a:r>
            <a:r>
              <a:rPr lang="en-US" baseline="30000" dirty="0"/>
              <a:t>2</a:t>
            </a:r>
            <a:r>
              <a:rPr lang="en-US" dirty="0"/>
              <a:t>) + PCA3 + PCA4</a:t>
            </a:r>
          </a:p>
          <a:p>
            <a:r>
              <a:rPr lang="en-US" dirty="0"/>
              <a:t>(all scaled)</a:t>
            </a:r>
            <a:endParaRPr lang="nb-NO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1748F4-8919-4F18-B42A-2FDAB5AE60C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608171" y="5099781"/>
            <a:ext cx="383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8A41E4-38BF-4EAC-A529-FD5705473BAD}"/>
              </a:ext>
            </a:extLst>
          </p:cNvPr>
          <p:cNvSpPr txBox="1"/>
          <p:nvPr/>
        </p:nvSpPr>
        <p:spPr>
          <a:xfrm>
            <a:off x="2991775" y="4499615"/>
            <a:ext cx="16334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Selection of the </a:t>
            </a:r>
            <a:r>
              <a:rPr lang="en-US" dirty="0" err="1"/>
              <a:t>ZoI</a:t>
            </a:r>
            <a:r>
              <a:rPr lang="nb-NO" dirty="0"/>
              <a:t>: </a:t>
            </a:r>
            <a:r>
              <a:rPr lang="nb-NO" dirty="0" err="1"/>
              <a:t>univariate</a:t>
            </a:r>
            <a:r>
              <a:rPr lang="nb-NO" dirty="0"/>
              <a:t> </a:t>
            </a:r>
            <a:r>
              <a:rPr lang="nb-NO" dirty="0" err="1"/>
              <a:t>models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595E51-E70E-4397-883B-00D5E3D12B4D}"/>
              </a:ext>
            </a:extLst>
          </p:cNvPr>
          <p:cNvCxnSpPr>
            <a:cxnSpLocks/>
          </p:cNvCxnSpPr>
          <p:nvPr/>
        </p:nvCxnSpPr>
        <p:spPr>
          <a:xfrm>
            <a:off x="4625266" y="5070358"/>
            <a:ext cx="383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EFA774-B590-4C85-A91E-B6D7753263B7}"/>
              </a:ext>
            </a:extLst>
          </p:cNvPr>
          <p:cNvSpPr txBox="1"/>
          <p:nvPr/>
        </p:nvSpPr>
        <p:spPr>
          <a:xfrm>
            <a:off x="5008870" y="4632125"/>
            <a:ext cx="146295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best 5 </a:t>
            </a:r>
            <a:r>
              <a:rPr lang="en-US" dirty="0" err="1"/>
              <a:t>ZoI</a:t>
            </a:r>
            <a:r>
              <a:rPr lang="en-US" dirty="0"/>
              <a:t> for each variable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06F3CA-EFA4-415C-9D61-85B097BC69DE}"/>
              </a:ext>
            </a:extLst>
          </p:cNvPr>
          <p:cNvCxnSpPr>
            <a:cxnSpLocks/>
          </p:cNvCxnSpPr>
          <p:nvPr/>
        </p:nvCxnSpPr>
        <p:spPr>
          <a:xfrm>
            <a:off x="6471821" y="5099781"/>
            <a:ext cx="383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428F58-0733-45B0-A9FA-CD871399AD25}"/>
              </a:ext>
            </a:extLst>
          </p:cNvPr>
          <p:cNvSpPr txBox="1"/>
          <p:nvPr/>
        </p:nvSpPr>
        <p:spPr>
          <a:xfrm>
            <a:off x="6855425" y="4355126"/>
            <a:ext cx="1462951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Multivariate models:</a:t>
            </a:r>
          </a:p>
          <a:p>
            <a:r>
              <a:rPr lang="en-US" dirty="0"/>
              <a:t>Excluding correlated variables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9870E6-12B2-4A0B-BD72-5F462B3D5199}"/>
              </a:ext>
            </a:extLst>
          </p:cNvPr>
          <p:cNvCxnSpPr>
            <a:cxnSpLocks/>
          </p:cNvCxnSpPr>
          <p:nvPr/>
        </p:nvCxnSpPr>
        <p:spPr>
          <a:xfrm>
            <a:off x="8318376" y="5076349"/>
            <a:ext cx="383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293845-43FC-4D66-8067-D201EC0BDFDD}"/>
              </a:ext>
            </a:extLst>
          </p:cNvPr>
          <p:cNvSpPr txBox="1"/>
          <p:nvPr/>
        </p:nvSpPr>
        <p:spPr>
          <a:xfrm>
            <a:off x="8701980" y="4239762"/>
            <a:ext cx="201709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comparison and inference based on the most parsimonious 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0451FE-D5FB-4000-A34B-61067616CCB2}"/>
              </a:ext>
            </a:extLst>
          </p:cNvPr>
          <p:cNvCxnSpPr/>
          <p:nvPr/>
        </p:nvCxnSpPr>
        <p:spPr>
          <a:xfrm>
            <a:off x="7733522" y="5832454"/>
            <a:ext cx="0" cy="39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9C3E7F-B879-4375-B800-40596ABB0D47}"/>
              </a:ext>
            </a:extLst>
          </p:cNvPr>
          <p:cNvSpPr txBox="1"/>
          <p:nvPr/>
        </p:nvSpPr>
        <p:spPr>
          <a:xfrm>
            <a:off x="3292802" y="6126198"/>
            <a:ext cx="1794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 nearest</a:t>
            </a:r>
          </a:p>
          <a:p>
            <a:r>
              <a:rPr lang="en-US" dirty="0"/>
              <a:t>Log 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096746-C097-4504-BD25-A3CD5C2B3044}"/>
              </a:ext>
            </a:extLst>
          </p:cNvPr>
          <p:cNvSpPr txBox="1"/>
          <p:nvPr/>
        </p:nvSpPr>
        <p:spPr>
          <a:xfrm>
            <a:off x="6471821" y="6308209"/>
            <a:ext cx="29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 of correlation = 0.7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D32F90-45C3-42CB-8825-9009F50C3504}"/>
              </a:ext>
            </a:extLst>
          </p:cNvPr>
          <p:cNvCxnSpPr/>
          <p:nvPr/>
        </p:nvCxnSpPr>
        <p:spPr>
          <a:xfrm>
            <a:off x="4039479" y="5699944"/>
            <a:ext cx="0" cy="39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60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41BF50-1135-4AE5-B514-0332FAB908E2}"/>
              </a:ext>
            </a:extLst>
          </p:cNvPr>
          <p:cNvSpPr txBox="1"/>
          <p:nvPr/>
        </p:nvSpPr>
        <p:spPr>
          <a:xfrm>
            <a:off x="3048828" y="1582341"/>
            <a:ext cx="6097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 err="1">
                <a:latin typeface="NimbusRomNo9L-Regu"/>
              </a:rPr>
              <a:t>ank</a:t>
            </a:r>
            <a:r>
              <a:rPr lang="en-US" sz="1800" b="0" i="0" u="none" strike="noStrike" baseline="0" dirty="0">
                <a:latin typeface="NimbusRomNo9L-Regu"/>
              </a:rPr>
              <a:t> Private cabins Public cabins high AIC </a:t>
            </a:r>
            <a:r>
              <a:rPr lang="en-US" sz="1800" b="0" i="0" u="none" strike="noStrike" baseline="0" dirty="0" err="1">
                <a:latin typeface="NimbusRomNo9L-Regu"/>
              </a:rPr>
              <a:t>dAIC</a:t>
            </a:r>
            <a:r>
              <a:rPr lang="en-US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 err="1">
                <a:latin typeface="NimbusRomNo9L-Regu"/>
              </a:rPr>
              <a:t>wAIC</a:t>
            </a:r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1 cumulative, threshold, 10 cumulative, exp decay, 20 147578 0 1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2 </a:t>
            </a:r>
            <a:r>
              <a:rPr lang="nb-NO" sz="1800" b="0" i="0" u="none" strike="noStrike" baseline="0" dirty="0" err="1">
                <a:latin typeface="NimbusRomNo9L-Regu"/>
              </a:rPr>
              <a:t>cumulative</a:t>
            </a:r>
            <a:r>
              <a:rPr lang="nb-NO" sz="1800" b="0" i="0" u="none" strike="noStrike" baseline="0" dirty="0">
                <a:latin typeface="NimbusRomNo9L-Regu"/>
              </a:rPr>
              <a:t>, Gauss, 10 </a:t>
            </a:r>
            <a:r>
              <a:rPr lang="nb-NO" sz="1800" b="0" i="0" u="none" strike="noStrike" baseline="0" dirty="0" err="1">
                <a:latin typeface="NimbusRomNo9L-Regu"/>
              </a:rPr>
              <a:t>cumulative</a:t>
            </a:r>
            <a:r>
              <a:rPr lang="nb-NO" sz="1800" b="0" i="0" u="none" strike="noStrike" baseline="0" dirty="0">
                <a:latin typeface="NimbusRomNo9L-Regu"/>
              </a:rPr>
              <a:t>, </a:t>
            </a:r>
            <a:r>
              <a:rPr lang="nb-NO" sz="1800" b="0" i="0" u="none" strike="noStrike" baseline="0" dirty="0" err="1">
                <a:latin typeface="NimbusRomNo9L-Regu"/>
              </a:rPr>
              <a:t>exp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decay</a:t>
            </a:r>
            <a:r>
              <a:rPr lang="nb-NO" sz="1800" b="0" i="0" u="none" strike="noStrike" baseline="0" dirty="0">
                <a:latin typeface="NimbusRomNo9L-Regu"/>
              </a:rPr>
              <a:t>, 20 147610 31.9 </a:t>
            </a:r>
            <a:r>
              <a:rPr lang="nb-NO" sz="1800" b="0" i="0" u="none" strike="noStrike" baseline="0" dirty="0">
                <a:latin typeface="CMMI10"/>
              </a:rPr>
              <a:t>&lt;</a:t>
            </a:r>
            <a:r>
              <a:rPr lang="nb-NO" sz="1800" b="0" i="0" u="none" strike="noStrike" baseline="0" dirty="0">
                <a:latin typeface="NimbusRomNo9L-Regu"/>
              </a:rPr>
              <a:t>0.001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3 </a:t>
            </a:r>
            <a:r>
              <a:rPr lang="nb-NO" sz="1800" b="0" i="0" u="none" strike="noStrike" baseline="0" dirty="0" err="1">
                <a:latin typeface="NimbusRomNo9L-Regu"/>
              </a:rPr>
              <a:t>cumulative</a:t>
            </a:r>
            <a:r>
              <a:rPr lang="nb-NO" sz="1800" b="0" i="0" u="none" strike="noStrike" baseline="0" dirty="0">
                <a:latin typeface="NimbusRomNo9L-Regu"/>
              </a:rPr>
              <a:t>, </a:t>
            </a:r>
            <a:r>
              <a:rPr lang="nb-NO" sz="1800" b="0" i="0" u="none" strike="noStrike" baseline="0" dirty="0" err="1">
                <a:latin typeface="NimbusRomNo9L-Regu"/>
              </a:rPr>
              <a:t>exp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decay</a:t>
            </a:r>
            <a:r>
              <a:rPr lang="nb-NO" sz="1800" b="0" i="0" u="none" strike="noStrike" baseline="0" dirty="0">
                <a:latin typeface="NimbusRomNo9L-Regu"/>
              </a:rPr>
              <a:t>, 10 </a:t>
            </a:r>
            <a:r>
              <a:rPr lang="nb-NO" sz="1800" b="0" i="0" u="none" strike="noStrike" baseline="0" dirty="0" err="1">
                <a:latin typeface="NimbusRomNo9L-Regu"/>
              </a:rPr>
              <a:t>cumulative</a:t>
            </a:r>
            <a:r>
              <a:rPr lang="nb-NO" sz="1800" b="0" i="0" u="none" strike="noStrike" baseline="0" dirty="0">
                <a:latin typeface="NimbusRomNo9L-Regu"/>
              </a:rPr>
              <a:t>, </a:t>
            </a:r>
            <a:r>
              <a:rPr lang="nb-NO" sz="1800" b="0" i="0" u="none" strike="noStrike" baseline="0" dirty="0" err="1">
                <a:latin typeface="NimbusRomNo9L-Regu"/>
              </a:rPr>
              <a:t>exp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decay</a:t>
            </a:r>
            <a:r>
              <a:rPr lang="nb-NO" sz="1800" b="0" i="0" u="none" strike="noStrike" baseline="0" dirty="0">
                <a:latin typeface="NimbusRomNo9L-Regu"/>
              </a:rPr>
              <a:t>, 20 147634 55.2 </a:t>
            </a:r>
            <a:r>
              <a:rPr lang="nb-NO" sz="1800" b="0" i="0" u="none" strike="noStrike" baseline="0" dirty="0">
                <a:latin typeface="CMMI10"/>
              </a:rPr>
              <a:t>&lt;</a:t>
            </a:r>
            <a:r>
              <a:rPr lang="nb-NO" sz="1800" b="0" i="0" u="none" strike="noStrike" baseline="0" dirty="0">
                <a:latin typeface="NimbusRomNo9L-Regu"/>
              </a:rPr>
              <a:t>0.001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4 </a:t>
            </a:r>
            <a:r>
              <a:rPr lang="nb-NO" sz="1800" b="0" i="0" u="none" strike="noStrike" baseline="0" dirty="0" err="1">
                <a:latin typeface="NimbusRomNo9L-Regu"/>
              </a:rPr>
              <a:t>cumulative</a:t>
            </a:r>
            <a:r>
              <a:rPr lang="nb-NO" sz="1800" b="0" i="0" u="none" strike="noStrike" baseline="0" dirty="0">
                <a:latin typeface="NimbusRomNo9L-Regu"/>
              </a:rPr>
              <a:t>, </a:t>
            </a:r>
            <a:r>
              <a:rPr lang="nb-NO" sz="1800" b="0" i="0" u="none" strike="noStrike" baseline="0" dirty="0" err="1">
                <a:latin typeface="NimbusRomNo9L-Regu"/>
              </a:rPr>
              <a:t>bartlett</a:t>
            </a:r>
            <a:r>
              <a:rPr lang="nb-NO" sz="1800" b="0" i="0" u="none" strike="noStrike" baseline="0" dirty="0">
                <a:latin typeface="NimbusRomNo9L-Regu"/>
              </a:rPr>
              <a:t>, 10 </a:t>
            </a:r>
            <a:r>
              <a:rPr lang="nb-NO" sz="1800" b="0" i="0" u="none" strike="noStrike" baseline="0" dirty="0" err="1">
                <a:latin typeface="NimbusRomNo9L-Regu"/>
              </a:rPr>
              <a:t>cumulative</a:t>
            </a:r>
            <a:r>
              <a:rPr lang="nb-NO" sz="1800" b="0" i="0" u="none" strike="noStrike" baseline="0" dirty="0">
                <a:latin typeface="NimbusRomNo9L-Regu"/>
              </a:rPr>
              <a:t>, </a:t>
            </a:r>
            <a:r>
              <a:rPr lang="nb-NO" sz="1800" b="0" i="0" u="none" strike="noStrike" baseline="0" dirty="0" err="1">
                <a:latin typeface="NimbusRomNo9L-Regu"/>
              </a:rPr>
              <a:t>exp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decay</a:t>
            </a:r>
            <a:r>
              <a:rPr lang="nb-NO" sz="1800" b="0" i="0" u="none" strike="noStrike" baseline="0" dirty="0">
                <a:latin typeface="NimbusRomNo9L-Regu"/>
              </a:rPr>
              <a:t>, 20 147667 88.3 </a:t>
            </a:r>
            <a:r>
              <a:rPr lang="nb-NO" sz="1800" b="0" i="0" u="none" strike="noStrike" baseline="0" dirty="0">
                <a:latin typeface="CMMI10"/>
              </a:rPr>
              <a:t>&lt;</a:t>
            </a:r>
            <a:r>
              <a:rPr lang="nb-NO" sz="1800" b="0" i="0" u="none" strike="noStrike" baseline="0" dirty="0">
                <a:latin typeface="NimbusRomNo9L-Regu"/>
              </a:rPr>
              <a:t>0.001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5 </a:t>
            </a:r>
            <a:r>
              <a:rPr lang="nb-NO" sz="1800" b="0" i="0" u="none" strike="noStrike" baseline="0" dirty="0" err="1">
                <a:latin typeface="NimbusRomNo9L-Regu"/>
              </a:rPr>
              <a:t>cumulative</a:t>
            </a:r>
            <a:r>
              <a:rPr lang="nb-NO" sz="1800" b="0" i="0" u="none" strike="noStrike" baseline="0" dirty="0">
                <a:latin typeface="NimbusRomNo9L-Regu"/>
              </a:rPr>
              <a:t>, </a:t>
            </a:r>
            <a:r>
              <a:rPr lang="nb-NO" sz="1800" b="0" i="0" u="none" strike="noStrike" baseline="0" dirty="0" err="1">
                <a:latin typeface="NimbusRomNo9L-Regu"/>
              </a:rPr>
              <a:t>threshold</a:t>
            </a:r>
            <a:r>
              <a:rPr lang="nb-NO" sz="1800" b="0" i="0" u="none" strike="noStrike" baseline="0" dirty="0">
                <a:latin typeface="NimbusRomNo9L-Regu"/>
              </a:rPr>
              <a:t>, 10 </a:t>
            </a:r>
            <a:r>
              <a:rPr lang="nb-NO" sz="1800" b="0" i="0" u="none" strike="noStrike" baseline="0" dirty="0" err="1">
                <a:latin typeface="NimbusRomNo9L-Regu"/>
              </a:rPr>
              <a:t>cumulative</a:t>
            </a:r>
            <a:r>
              <a:rPr lang="nb-NO" sz="1800" b="0" i="0" u="none" strike="noStrike" baseline="0" dirty="0">
                <a:latin typeface="NimbusRomNo9L-Regu"/>
              </a:rPr>
              <a:t>, Gauss, 20 147702 123.1 </a:t>
            </a:r>
            <a:r>
              <a:rPr lang="nb-NO" sz="1800" b="0" i="0" u="none" strike="noStrike" baseline="0" dirty="0">
                <a:latin typeface="CMMI10"/>
              </a:rPr>
              <a:t>&lt;</a:t>
            </a:r>
            <a:r>
              <a:rPr lang="nb-NO" sz="1800" b="0" i="0" u="none" strike="noStrike" baseline="0" dirty="0">
                <a:latin typeface="NimbusRomNo9L-Regu"/>
              </a:rPr>
              <a:t>0.001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28 cumulative, exp decay, 10 nearest, bartlett, 20 148363 784.7 </a:t>
            </a:r>
            <a:r>
              <a:rPr lang="en-US" sz="1800" b="0" i="0" u="none" strike="noStrike" baseline="0" dirty="0">
                <a:latin typeface="CMMI10"/>
              </a:rPr>
              <a:t>&lt;</a:t>
            </a:r>
            <a:r>
              <a:rPr lang="en-US" sz="1800" b="0" i="0" u="none" strike="noStrike" baseline="0" dirty="0">
                <a:latin typeface="NimbusRomNo9L-Regu"/>
              </a:rPr>
              <a:t>0.001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6251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D33C5C9-4051-4359-8E88-41D96ABFF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7" y="784853"/>
            <a:ext cx="3983474" cy="3983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26356A-1FF7-45EC-B72F-9B0A04556AB5}"/>
              </a:ext>
            </a:extLst>
          </p:cNvPr>
          <p:cNvSpPr txBox="1"/>
          <p:nvPr/>
        </p:nvSpPr>
        <p:spPr>
          <a:xfrm>
            <a:off x="1436489" y="328474"/>
            <a:ext cx="189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Influence function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4854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F57AD90-4745-4688-8B72-757F744F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05" y="784853"/>
            <a:ext cx="3983474" cy="398347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D33C5C9-4051-4359-8E88-41D96ABFF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17" y="784853"/>
            <a:ext cx="3983474" cy="3983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26356A-1FF7-45EC-B72F-9B0A04556AB5}"/>
              </a:ext>
            </a:extLst>
          </p:cNvPr>
          <p:cNvSpPr txBox="1"/>
          <p:nvPr/>
        </p:nvSpPr>
        <p:spPr>
          <a:xfrm>
            <a:off x="1436489" y="328474"/>
            <a:ext cx="189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Influence function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CF2D9-54A8-4E33-A20E-D7A886A16887}"/>
              </a:ext>
            </a:extLst>
          </p:cNvPr>
          <p:cNvSpPr txBox="1"/>
          <p:nvPr/>
        </p:nvSpPr>
        <p:spPr>
          <a:xfrm>
            <a:off x="5033637" y="328474"/>
            <a:ext cx="367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 = -1 * coefficient * (1 feature)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6CD08-A028-4CA6-A0C0-991A9723EFFC}"/>
              </a:ext>
            </a:extLst>
          </p:cNvPr>
          <p:cNvSpPr txBox="1"/>
          <p:nvPr/>
        </p:nvSpPr>
        <p:spPr>
          <a:xfrm>
            <a:off x="5033637" y="56761"/>
            <a:ext cx="34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 = -1 * coefficient * variable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707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F57AD90-4745-4688-8B72-757F744F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05" y="784853"/>
            <a:ext cx="3983474" cy="3983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CF2D9-54A8-4E33-A20E-D7A886A16887}"/>
              </a:ext>
            </a:extLst>
          </p:cNvPr>
          <p:cNvSpPr txBox="1"/>
          <p:nvPr/>
        </p:nvSpPr>
        <p:spPr>
          <a:xfrm>
            <a:off x="5033637" y="328474"/>
            <a:ext cx="367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 = -1 * coefficient * (1 feature)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E967DE-D73C-4D32-B67D-40DD86BEE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53" y="2191362"/>
            <a:ext cx="3025182" cy="3025182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DAC5CF82-BF5D-4237-A8EE-E03FF2450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8"/>
          <a:stretch/>
        </p:blipFill>
        <p:spPr>
          <a:xfrm>
            <a:off x="546651" y="0"/>
            <a:ext cx="3030384" cy="26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85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E967DE-D73C-4D32-B67D-40DD86BEE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53" y="2191362"/>
            <a:ext cx="3025182" cy="3025182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DAC5CF82-BF5D-4237-A8EE-E03FF24508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8"/>
          <a:stretch/>
        </p:blipFill>
        <p:spPr>
          <a:xfrm>
            <a:off x="546651" y="0"/>
            <a:ext cx="3030384" cy="264316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F4B36E-65C9-41BC-A079-A1F13C1C6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15" y="843316"/>
            <a:ext cx="6635592" cy="414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2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ED1617-5C3C-4CDB-AEC7-F5000133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1" y="192757"/>
            <a:ext cx="2274466" cy="227446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A5A78D2-2F54-4224-9943-2ED8FD2B6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16" y="2550879"/>
            <a:ext cx="2274467" cy="2274467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E5FEE870-9D4A-4FC4-87CE-794AA9540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44" y="2550880"/>
            <a:ext cx="2274466" cy="2274466"/>
          </a:xfrm>
          <a:prstGeom prst="rect">
            <a:avLst/>
          </a:prstGeom>
        </p:spPr>
      </p:pic>
      <p:pic>
        <p:nvPicPr>
          <p:cNvPr id="14" name="Picture 1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4FE5781E-973D-4FA5-8D39-5056BAB7A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2" y="2550880"/>
            <a:ext cx="2274466" cy="2274466"/>
          </a:xfrm>
          <a:prstGeom prst="rect">
            <a:avLst/>
          </a:prstGeom>
        </p:spPr>
      </p:pic>
      <p:pic>
        <p:nvPicPr>
          <p:cNvPr id="16" name="Picture 15" descr="Chart, surface chart&#10;&#10;Description automatically generated">
            <a:extLst>
              <a:ext uri="{FF2B5EF4-FFF2-40B4-BE49-F238E27FC236}">
                <a16:creationId xmlns:a16="http://schemas.microsoft.com/office/drawing/2014/main" id="{55D7565B-541C-4DA7-8E89-4CE33209A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468" y="192758"/>
            <a:ext cx="2274468" cy="2274468"/>
          </a:xfrm>
          <a:prstGeom prst="rect">
            <a:avLst/>
          </a:prstGeom>
        </p:spPr>
      </p:pic>
      <p:pic>
        <p:nvPicPr>
          <p:cNvPr id="18" name="Picture 17" descr="A green frog with yellow eyes&#10;&#10;Description automatically generated with low confidence">
            <a:extLst>
              <a:ext uri="{FF2B5EF4-FFF2-40B4-BE49-F238E27FC236}">
                <a16:creationId xmlns:a16="http://schemas.microsoft.com/office/drawing/2014/main" id="{AA5CCD42-374A-484F-845F-88BC1BCB45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743" y="192757"/>
            <a:ext cx="2274467" cy="2274467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6C8DD308-2042-47AF-B37C-7E41696C2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90" y="192757"/>
            <a:ext cx="2274466" cy="22744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822E7F-F6DA-4C4A-9ECE-3F6B5F4C5B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3471" y="2550880"/>
            <a:ext cx="2274466" cy="22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3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9ED1617-5C3C-4CDB-AEC7-F5000133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1" y="192757"/>
            <a:ext cx="2274466" cy="2274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A78D2-2F54-4224-9943-2ED8FD2B6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6016" y="2550879"/>
            <a:ext cx="2274467" cy="2274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FEE870-9D4A-4FC4-87CE-794AA9540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9744" y="2550880"/>
            <a:ext cx="2274466" cy="22744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E5781E-973D-4FA5-8D39-5056BAB7A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292" y="2550880"/>
            <a:ext cx="2274466" cy="22744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D7565B-541C-4DA7-8E89-4CE33209A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468" y="192758"/>
            <a:ext cx="2274468" cy="22744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5CCD42-374A-484F-845F-88BC1BCB45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9743" y="192757"/>
            <a:ext cx="2274467" cy="22744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8DD308-2042-47AF-B37C-7E41696C2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990" y="192757"/>
            <a:ext cx="2274466" cy="2274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D15D4-1753-4B76-B927-3A517A205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3471" y="2550880"/>
            <a:ext cx="2274466" cy="22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18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3389</TotalTime>
  <Words>350</Words>
  <Application>Microsoft Office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CMMI10</vt:lpstr>
      <vt:lpstr>NimbusRomNo9L-Regu</vt:lpstr>
      <vt:lpstr>Office Theme</vt:lpstr>
      <vt:lpstr>Office Theme</vt:lpstr>
      <vt:lpstr>Cumulative influence paper</vt:lpstr>
      <vt:lpstr>Cumulative influence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Brandão Niebuhr dos Santos</dc:creator>
  <cp:lastModifiedBy>Bernardo Brandão Niebuhr dos Santos</cp:lastModifiedBy>
  <cp:revision>12</cp:revision>
  <dcterms:created xsi:type="dcterms:W3CDTF">2022-03-10T09:04:10Z</dcterms:created>
  <dcterms:modified xsi:type="dcterms:W3CDTF">2022-03-17T12:30:52Z</dcterms:modified>
</cp:coreProperties>
</file>